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7" autoAdjust="0"/>
  </p:normalViewPr>
  <p:slideViewPr>
    <p:cSldViewPr>
      <p:cViewPr varScale="1">
        <p:scale>
          <a:sx n="91" d="100"/>
          <a:sy n="91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66394-D356-44FE-AA74-5FDFB58BEE6B}" type="datetimeFigureOut">
              <a:rPr lang="pt-PT" smtClean="0"/>
              <a:pPr/>
              <a:t>19-09-2013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9FAB1-C716-4026-874F-0FBC1729277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FCA506B-4F66-4AC8-9B47-A24BACC94B87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3965-F376-4425-9623-DD14E4B5402C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3A190-970A-4CD2-A202-89F7F751AAA1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F76DA-89E4-40D5-BD7F-4394C96C3E6D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AC9032-E031-4B95-9F52-28A6E11E2DE1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10BB4-58AC-4F5D-A844-BE296DAA569D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B46C7-21A8-406C-B273-CAD5CB9469E5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16A6E-7040-4D17-B64B-5472BF427368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20760-4E1E-43DD-BF45-0AEEF056A416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ECEF97-2DF0-4F4A-A4AD-41A94166A424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P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459C3-DABD-48D3-99CE-0F0ECE59A9AC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pt-PT" smtClean="0"/>
              <a:t>1ª AULA</a:t>
            </a:r>
            <a:endParaRPr lang="pt-PT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295342A-1E45-4A6A-AE64-DCEA50BD325C}" type="datetime1">
              <a:rPr lang="pt-PT" smtClean="0"/>
              <a:pPr/>
              <a:t>19-09-2013</a:t>
            </a:fld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scsp.utl.p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CIÊNCIA DA ADMINISTRAÇÃO I</a:t>
            </a:r>
            <a:endParaRPr lang="pt-P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840760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PT" dirty="0" smtClean="0"/>
              <a:t>LICENCIATURA </a:t>
            </a:r>
          </a:p>
          <a:p>
            <a:endParaRPr lang="pt-PT" b="1" dirty="0" smtClean="0">
              <a:solidFill>
                <a:srgbClr val="FF0000"/>
              </a:solidFill>
            </a:endParaRPr>
          </a:p>
          <a:p>
            <a:pPr algn="ctr"/>
            <a:r>
              <a:rPr lang="pt-PT" b="1" dirty="0" smtClean="0">
                <a:solidFill>
                  <a:srgbClr val="FF0000"/>
                </a:solidFill>
              </a:rPr>
              <a:t>ADMINISTRAÇÃO PÚBLICA</a:t>
            </a:r>
          </a:p>
          <a:p>
            <a:endParaRPr lang="pt-PT" b="1" dirty="0" smtClean="0">
              <a:solidFill>
                <a:srgbClr val="FF0000"/>
              </a:solidFill>
            </a:endParaRPr>
          </a:p>
          <a:p>
            <a:pPr algn="ctr"/>
            <a:r>
              <a:rPr lang="pt-PT" b="1" dirty="0" smtClean="0">
                <a:solidFill>
                  <a:srgbClr val="FF0000"/>
                </a:solidFill>
              </a:rPr>
              <a:t>ISCSP 2012/2013</a:t>
            </a:r>
            <a:endParaRPr lang="pt-PT" b="1" dirty="0">
              <a:solidFill>
                <a:srgbClr val="FF0000"/>
              </a:solidFill>
            </a:endParaRPr>
          </a:p>
        </p:txBody>
      </p:sp>
      <p:pic>
        <p:nvPicPr>
          <p:cNvPr id="48130" name="Picture 2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2" name="Picture 4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5" name="Picture 7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-365125"/>
            <a:ext cx="781050" cy="762000"/>
          </a:xfrm>
          <a:prstGeom prst="rect">
            <a:avLst/>
          </a:prstGeom>
          <a:noFill/>
        </p:spPr>
      </p:pic>
      <p:sp>
        <p:nvSpPr>
          <p:cNvPr id="7" name="Marcador de Posição do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1ª AULA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1ª AULA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1268760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Factores</a:t>
            </a:r>
            <a:r>
              <a:rPr lang="pt-PT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que determinam a diferença entre serviços públicos e serviços privados</a:t>
            </a:r>
          </a:p>
          <a:p>
            <a:endParaRPr lang="pt-PT" sz="2000" dirty="0" smtClean="0">
              <a:latin typeface="Baskerville Old Face" pitchFamily="18" charset="0"/>
            </a:endParaRPr>
          </a:p>
          <a:p>
            <a:endParaRPr lang="pt-PT" sz="2000" dirty="0" smtClean="0">
              <a:latin typeface="Baskerville Old Face" pitchFamily="18" charset="0"/>
            </a:endParaRPr>
          </a:p>
          <a:p>
            <a:endParaRPr lang="pt-PT" sz="2000" dirty="0" smtClean="0">
              <a:latin typeface="Baskerville Old Face" pitchFamily="18" charset="0"/>
            </a:endParaRPr>
          </a:p>
          <a:p>
            <a:endParaRPr lang="pt-PT" sz="2000" dirty="0">
              <a:latin typeface="Baskerville Old Face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483768" y="2780928"/>
          <a:ext cx="5328592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88032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>
                          <a:latin typeface="+mj-lt"/>
                        </a:rPr>
                        <a:t>Sector Privado</a:t>
                      </a:r>
                      <a:endParaRPr lang="pt-PT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>
                          <a:latin typeface="+mj-lt"/>
                        </a:rPr>
                        <a:t>Sector Público</a:t>
                      </a:r>
                      <a:endParaRPr lang="pt-PT" sz="16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971600" y="3140968"/>
          <a:ext cx="6840760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448272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 smtClean="0">
                          <a:latin typeface="Baskerville Old Face" pitchFamily="18" charset="0"/>
                        </a:rPr>
                        <a:t>Contexto</a:t>
                      </a:r>
                      <a:endParaRPr lang="pt-PT" sz="14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 smtClean="0">
                          <a:latin typeface="Baskerville Old Face" pitchFamily="18" charset="0"/>
                        </a:rPr>
                        <a:t>Dirigido</a:t>
                      </a:r>
                      <a:r>
                        <a:rPr lang="pt-PT" sz="1400" baseline="0" dirty="0" smtClean="0">
                          <a:latin typeface="Baskerville Old Face" pitchFamily="18" charset="0"/>
                        </a:rPr>
                        <a:t> pelo mercado</a:t>
                      </a:r>
                      <a:endParaRPr lang="pt-PT" sz="14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 smtClean="0">
                          <a:latin typeface="Baskerville Old Face" pitchFamily="18" charset="0"/>
                        </a:rPr>
                        <a:t>Dirigido pela</a:t>
                      </a:r>
                      <a:r>
                        <a:rPr lang="pt-PT" sz="1400" baseline="0" dirty="0" smtClean="0">
                          <a:latin typeface="Baskerville Old Face" pitchFamily="18" charset="0"/>
                        </a:rPr>
                        <a:t> política</a:t>
                      </a:r>
                      <a:endParaRPr lang="pt-PT" sz="14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 smtClean="0">
                          <a:latin typeface="Baskerville Old Face" pitchFamily="18" charset="0"/>
                        </a:rPr>
                        <a:t>Orientação</a:t>
                      </a:r>
                      <a:endParaRPr lang="pt-PT" sz="14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 smtClean="0">
                          <a:latin typeface="Baskerville Old Face" pitchFamily="18" charset="0"/>
                        </a:rPr>
                        <a:t>Satisfação de necessidades</a:t>
                      </a:r>
                      <a:r>
                        <a:rPr lang="pt-PT" sz="1400" baseline="0" dirty="0" smtClean="0">
                          <a:latin typeface="Baskerville Old Face" pitchFamily="18" charset="0"/>
                        </a:rPr>
                        <a:t> dos clientes como meio para: LUCRO</a:t>
                      </a:r>
                      <a:endParaRPr lang="pt-PT" sz="14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 smtClean="0">
                          <a:latin typeface="Baskerville Old Face" pitchFamily="18" charset="0"/>
                        </a:rPr>
                        <a:t>Satisfação</a:t>
                      </a:r>
                      <a:r>
                        <a:rPr lang="pt-PT" sz="1400" baseline="0" dirty="0" smtClean="0">
                          <a:latin typeface="Baskerville Old Face" pitchFamily="18" charset="0"/>
                        </a:rPr>
                        <a:t> das exigências políticas, como meio para integração política e estabilidade social</a:t>
                      </a:r>
                      <a:endParaRPr lang="pt-PT" sz="14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Bibliografia complementar</a:t>
            </a:r>
          </a:p>
          <a:p>
            <a:endParaRPr lang="pt-PT" sz="2000" dirty="0" smtClean="0">
              <a:latin typeface="Baskerville Old Face" pitchFamily="18" charset="0"/>
            </a:endParaRPr>
          </a:p>
          <a:p>
            <a:r>
              <a:rPr lang="pt-PT" sz="2000" dirty="0" smtClean="0">
                <a:latin typeface="Baskerville Old Face" pitchFamily="18" charset="0"/>
              </a:rPr>
              <a:t>Lei das empresas municipais, intermunicipais e regionais, Lei n.º 58/98, 18 de Agosto; Lei n.º 53-F/2006 de 29 de Dezembro</a:t>
            </a:r>
          </a:p>
          <a:p>
            <a:pPr lvl="1"/>
            <a:endParaRPr lang="pt-PT" sz="2000" dirty="0" smtClean="0">
              <a:latin typeface="Baskerville Old Face" pitchFamily="18" charset="0"/>
            </a:endParaRPr>
          </a:p>
          <a:p>
            <a:pPr lvl="1"/>
            <a:r>
              <a:rPr lang="pt-PT" sz="2000" dirty="0" smtClean="0">
                <a:latin typeface="Baskerville Old Face" pitchFamily="18" charset="0"/>
              </a:rPr>
              <a:t>Código das sociedades comerciais, DL n.º 408/82, de 29 de Setembro</a:t>
            </a:r>
          </a:p>
          <a:p>
            <a:pPr lvl="1"/>
            <a:endParaRPr lang="pt-PT" sz="2000" dirty="0" smtClean="0">
              <a:latin typeface="Baskerville Old Face" pitchFamily="18" charset="0"/>
            </a:endParaRPr>
          </a:p>
          <a:p>
            <a:r>
              <a:rPr lang="pt-PT" sz="2000" dirty="0" smtClean="0">
                <a:latin typeface="Baskerville Old Face" pitchFamily="18" charset="0"/>
              </a:rPr>
              <a:t>Lei das empresas públicas, DL n.º 260/76, de 8 Abril e DL n.º 75-A/77, de 28 de fevereiro; Decreto-Lei n.º 300/2007 de 23 de Agosto</a:t>
            </a:r>
          </a:p>
          <a:p>
            <a:pPr lvl="1"/>
            <a:endParaRPr lang="pt-PT" sz="2000" dirty="0" smtClean="0">
              <a:latin typeface="Baskerville Old Face" pitchFamily="18" charset="0"/>
            </a:endParaRPr>
          </a:p>
          <a:p>
            <a:pPr lvl="1"/>
            <a:r>
              <a:rPr lang="pt-PT" sz="2000" dirty="0" smtClean="0">
                <a:latin typeface="Baskerville Old Face" pitchFamily="18" charset="0"/>
              </a:rPr>
              <a:t>Oliveira Rocha, Princípios de gestão pública, Lisboa, Presença, 1991</a:t>
            </a:r>
          </a:p>
          <a:p>
            <a:pPr lvl="1"/>
            <a:endParaRPr lang="pt-PT" sz="2000" dirty="0" smtClean="0">
              <a:latin typeface="Baskerville Old Face" pitchFamily="18" charset="0"/>
            </a:endParaRPr>
          </a:p>
          <a:p>
            <a:pPr lvl="1"/>
            <a:r>
              <a:rPr lang="pt-PT" sz="2000" dirty="0" err="1" smtClean="0">
                <a:latin typeface="Baskerville Old Face" pitchFamily="18" charset="0"/>
              </a:rPr>
              <a:t>Peters</a:t>
            </a:r>
            <a:r>
              <a:rPr lang="pt-PT" sz="2000" dirty="0" smtClean="0">
                <a:latin typeface="Baskerville Old Face" pitchFamily="18" charset="0"/>
              </a:rPr>
              <a:t>, J. T. &amp; </a:t>
            </a:r>
            <a:r>
              <a:rPr lang="pt-PT" sz="2000" dirty="0" err="1" smtClean="0">
                <a:latin typeface="Baskerville Old Face" pitchFamily="18" charset="0"/>
              </a:rPr>
              <a:t>Waterman</a:t>
            </a:r>
            <a:r>
              <a:rPr lang="pt-PT" sz="2000" dirty="0" smtClean="0">
                <a:latin typeface="Baskerville Old Face" pitchFamily="18" charset="0"/>
              </a:rPr>
              <a:t> </a:t>
            </a:r>
            <a:r>
              <a:rPr lang="pt-PT" sz="2000" dirty="0" err="1" smtClean="0">
                <a:latin typeface="Baskerville Old Face" pitchFamily="18" charset="0"/>
              </a:rPr>
              <a:t>Jr</a:t>
            </a:r>
            <a:r>
              <a:rPr lang="pt-PT" sz="2000" dirty="0" smtClean="0">
                <a:latin typeface="Baskerville Old Face" pitchFamily="18" charset="0"/>
              </a:rPr>
              <a:t>, R. H., Na senda da excelência, Lisboa, Publicações Dom Quixote, 1987</a:t>
            </a:r>
            <a:endParaRPr lang="pt-PT" sz="2000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endParaRPr lang="pt-PT" sz="2000" dirty="0" smtClean="0">
              <a:latin typeface="Baskerville Old Face" pitchFamily="18" charset="0"/>
            </a:endParaRPr>
          </a:p>
          <a:p>
            <a:r>
              <a:rPr lang="pt-PT" sz="2000" dirty="0" smtClean="0">
                <a:latin typeface="Baskerville Old Face" pitchFamily="18" charset="0"/>
              </a:rPr>
              <a:t>Numa página A4 (1000 caracteres)</a:t>
            </a:r>
          </a:p>
          <a:p>
            <a:endParaRPr lang="pt-PT" sz="2000" dirty="0" smtClean="0">
              <a:latin typeface="Baskerville Old Face" pitchFamily="18" charset="0"/>
            </a:endParaRPr>
          </a:p>
          <a:p>
            <a:endParaRPr lang="pt-PT" sz="2000" dirty="0" smtClean="0">
              <a:latin typeface="Baskerville Old Face" pitchFamily="18" charset="0"/>
            </a:endParaRPr>
          </a:p>
          <a:p>
            <a:endParaRPr lang="pt-PT" sz="2000" dirty="0" smtClean="0">
              <a:latin typeface="Baskerville Old Face" pitchFamily="18" charset="0"/>
            </a:endParaRPr>
          </a:p>
          <a:p>
            <a:endParaRPr lang="pt-PT" sz="2000" dirty="0" smtClean="0">
              <a:latin typeface="Baskerville Old Face" pitchFamily="18" charset="0"/>
            </a:endParaRPr>
          </a:p>
          <a:p>
            <a:pPr algn="just"/>
            <a:r>
              <a:rPr lang="pt-P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PODE O ESTADO SER ACCIONISTA DE UMA SOCIEDADE ANÓNIMA</a:t>
            </a:r>
            <a:r>
              <a:rPr lang="pt-PT" sz="2400" dirty="0" smtClean="0">
                <a:latin typeface="Baskerville Old Face" pitchFamily="18" charset="0"/>
              </a:rPr>
              <a:t>?</a:t>
            </a:r>
          </a:p>
          <a:p>
            <a:pPr algn="just"/>
            <a:endParaRPr lang="pt-PT" sz="2400" dirty="0" smtClean="0">
              <a:latin typeface="Baskerville Old Face" pitchFamily="18" charset="0"/>
            </a:endParaRPr>
          </a:p>
          <a:p>
            <a:pPr algn="just"/>
            <a:r>
              <a:rPr lang="pt-PT" sz="2400" dirty="0" smtClean="0">
                <a:latin typeface="Baskerville Old Face" pitchFamily="18" charset="0"/>
              </a:rPr>
              <a:t>COMPARE A RAZÃO DE SER DA POLÍTICA E DA CIÊNCIA DA ADMINISTRAÇÃO</a:t>
            </a:r>
          </a:p>
          <a:p>
            <a:pPr>
              <a:buNone/>
            </a:pPr>
            <a:endParaRPr lang="pt-PT" sz="2000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GESTÃO</a:t>
            </a:r>
            <a:endParaRPr lang="pt-PT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>
                <a:solidFill>
                  <a:srgbClr val="FFC000"/>
                </a:solidFill>
                <a:latin typeface="Baskerville Old Face" pitchFamily="18" charset="0"/>
              </a:rPr>
              <a:t>Várias formas de análise do conceito</a:t>
            </a:r>
          </a:p>
          <a:p>
            <a:pPr lvl="3" algn="just"/>
            <a:r>
              <a:rPr lang="pt-PT" dirty="0" err="1" smtClean="0">
                <a:latin typeface="Baskerville Old Face" pitchFamily="18" charset="0"/>
              </a:rPr>
              <a:t>Actividade</a:t>
            </a:r>
            <a:r>
              <a:rPr lang="pt-PT" dirty="0" smtClean="0">
                <a:latin typeface="Baskerville Old Face" pitchFamily="18" charset="0"/>
              </a:rPr>
              <a:t> desenvolvida por organizações empresariais, quer o seu capital social seja total ou parcialmente privado ou público.</a:t>
            </a:r>
          </a:p>
          <a:p>
            <a:pPr lvl="3" algn="just"/>
            <a:endParaRPr lang="pt-PT" dirty="0" smtClean="0">
              <a:latin typeface="Baskerville Old Face" pitchFamily="18" charset="0"/>
            </a:endParaRPr>
          </a:p>
          <a:p>
            <a:pPr lvl="3" algn="just">
              <a:buNone/>
            </a:pPr>
            <a:endParaRPr lang="pt-PT" dirty="0">
              <a:latin typeface="Baskerville Old Face" pitchFamily="18" charset="0"/>
            </a:endParaRPr>
          </a:p>
          <a:p>
            <a:pPr algn="just"/>
            <a:r>
              <a:rPr lang="pt-PT" dirty="0" err="1" smtClean="0">
                <a:solidFill>
                  <a:srgbClr val="FFC000"/>
                </a:solidFill>
                <a:latin typeface="Baskerville Old Face" pitchFamily="18" charset="0"/>
              </a:rPr>
              <a:t>Perspectivas</a:t>
            </a:r>
            <a:r>
              <a:rPr lang="pt-PT" dirty="0" smtClean="0">
                <a:solidFill>
                  <a:srgbClr val="FFC000"/>
                </a:solidFill>
                <a:latin typeface="Baskerville Old Face" pitchFamily="18" charset="0"/>
              </a:rPr>
              <a:t> de análise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Técnica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Política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Crítica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Técnica</a:t>
            </a:r>
          </a:p>
          <a:p>
            <a:pPr lvl="2"/>
            <a:r>
              <a:rPr lang="pt-PT" dirty="0" smtClean="0">
                <a:latin typeface="Baskerville Old Face" pitchFamily="18" charset="0"/>
              </a:rPr>
              <a:t>Assente na teoria </a:t>
            </a:r>
            <a:r>
              <a:rPr lang="pt-PT" u="sng" dirty="0" smtClean="0">
                <a:latin typeface="Baskerville Old Face" pitchFamily="18" charset="0"/>
              </a:rPr>
              <a:t>sistémica</a:t>
            </a:r>
          </a:p>
          <a:p>
            <a:pPr lvl="2"/>
            <a:r>
              <a:rPr lang="pt-PT" dirty="0" smtClean="0">
                <a:latin typeface="Baskerville Old Face" pitchFamily="18" charset="0"/>
              </a:rPr>
              <a:t>Conjunto dos instrumentos racionalmente concebidos para a realização de </a:t>
            </a:r>
            <a:r>
              <a:rPr lang="pt-PT" dirty="0" err="1" smtClean="0">
                <a:latin typeface="Baskerville Old Face" pitchFamily="18" charset="0"/>
              </a:rPr>
              <a:t>objectivos</a:t>
            </a:r>
            <a:r>
              <a:rPr lang="pt-PT" dirty="0" smtClean="0">
                <a:latin typeface="Baskerville Old Face" pitchFamily="18" charset="0"/>
              </a:rPr>
              <a:t> instrumentais.</a:t>
            </a:r>
          </a:p>
          <a:p>
            <a:pPr lvl="2"/>
            <a:r>
              <a:rPr lang="pt-PT" b="1" dirty="0" smtClean="0">
                <a:latin typeface="Baskerville Old Face" pitchFamily="18" charset="0"/>
              </a:rPr>
              <a:t>Estratégia de </a:t>
            </a:r>
            <a:r>
              <a:rPr lang="pt-PT" b="1" dirty="0" err="1" smtClean="0">
                <a:latin typeface="Baskerville Old Face" pitchFamily="18" charset="0"/>
              </a:rPr>
              <a:t>acção</a:t>
            </a:r>
            <a:r>
              <a:rPr lang="pt-PT" dirty="0" smtClean="0">
                <a:latin typeface="Baskerville Old Face" pitchFamily="18" charset="0"/>
              </a:rPr>
              <a:t>: valorização da eficácia da configuração organizacional.</a:t>
            </a:r>
          </a:p>
          <a:p>
            <a:pPr lvl="2"/>
            <a:endParaRPr lang="pt-PT" dirty="0" smtClean="0">
              <a:latin typeface="Baskerville Old Face" pitchFamily="18" charset="0"/>
            </a:endParaRPr>
          </a:p>
          <a:p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Política</a:t>
            </a:r>
          </a:p>
          <a:p>
            <a:pPr lvl="2"/>
            <a:r>
              <a:rPr lang="pt-PT" dirty="0" smtClean="0">
                <a:latin typeface="Baskerville Old Face" pitchFamily="18" charset="0"/>
              </a:rPr>
              <a:t>Assente na teoria da </a:t>
            </a:r>
            <a:r>
              <a:rPr lang="pt-PT" u="sng" dirty="0" err="1" smtClean="0">
                <a:latin typeface="Baskerville Old Face" pitchFamily="18" charset="0"/>
              </a:rPr>
              <a:t>acção</a:t>
            </a:r>
            <a:r>
              <a:rPr lang="pt-PT" dirty="0" smtClean="0">
                <a:latin typeface="Baskerville Old Face" pitchFamily="18" charset="0"/>
              </a:rPr>
              <a:t>.</a:t>
            </a:r>
          </a:p>
          <a:p>
            <a:pPr lvl="2"/>
            <a:r>
              <a:rPr lang="pt-PT" dirty="0" smtClean="0">
                <a:latin typeface="Baskerville Old Face" pitchFamily="18" charset="0"/>
              </a:rPr>
              <a:t>Processo social de negociação para regulação de conflitos de grupos de interesse.</a:t>
            </a:r>
          </a:p>
          <a:p>
            <a:pPr lvl="2"/>
            <a:r>
              <a:rPr lang="pt-PT" dirty="0" smtClean="0">
                <a:latin typeface="Baskerville Old Face" pitchFamily="18" charset="0"/>
              </a:rPr>
              <a:t>Visa o aperfeiçoamento das capacidades de negociação dos que exercem funções de gestão.</a:t>
            </a:r>
            <a:endParaRPr lang="pt-PT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pt-PT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Crítica</a:t>
            </a:r>
          </a:p>
          <a:p>
            <a:pPr>
              <a:buNone/>
            </a:pPr>
            <a:endParaRPr lang="pt-P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2" algn="just"/>
            <a:r>
              <a:rPr lang="pt-PT" dirty="0" err="1" smtClean="0">
                <a:latin typeface="Baskerville Old Face" pitchFamily="18" charset="0"/>
              </a:rPr>
              <a:t>Concepção</a:t>
            </a:r>
            <a:r>
              <a:rPr lang="pt-PT" dirty="0" smtClean="0">
                <a:latin typeface="Baskerville Old Face" pitchFamily="18" charset="0"/>
              </a:rPr>
              <a:t> marxista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Procura dos mecanismos de controlo destinados à extração máxima de mais-valias.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Visa: evitar que os profissionais de gestão tenham visões distorcidas da realidade social.</a:t>
            </a:r>
          </a:p>
          <a:p>
            <a:pPr lvl="2">
              <a:buNone/>
            </a:pPr>
            <a:endParaRPr lang="pt-PT" dirty="0" smtClean="0">
              <a:latin typeface="Baskerville Old Face" pitchFamily="18" charset="0"/>
            </a:endParaRPr>
          </a:p>
          <a:p>
            <a:pPr lvl="2"/>
            <a:endParaRPr lang="pt-PT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Administração</a:t>
            </a:r>
            <a:endParaRPr lang="pt-PT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2" algn="just"/>
            <a:endParaRPr lang="pt-PT" dirty="0" smtClean="0">
              <a:latin typeface="Baskerville Old Face" pitchFamily="18" charset="0"/>
            </a:endParaRP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Origem latina: </a:t>
            </a:r>
            <a:r>
              <a:rPr lang="pt-PT" i="1" dirty="0" err="1" smtClean="0">
                <a:latin typeface="Baskerville Old Face" pitchFamily="18" charset="0"/>
              </a:rPr>
              <a:t>administratio</a:t>
            </a:r>
            <a:r>
              <a:rPr lang="pt-PT" dirty="0" smtClean="0">
                <a:latin typeface="Baskerville Old Face" pitchFamily="18" charset="0"/>
              </a:rPr>
              <a:t> e </a:t>
            </a:r>
            <a:r>
              <a:rPr lang="pt-PT" i="1" dirty="0" smtClean="0">
                <a:latin typeface="Baskerville Old Face" pitchFamily="18" charset="0"/>
              </a:rPr>
              <a:t>ad </a:t>
            </a:r>
            <a:r>
              <a:rPr lang="pt-PT" i="1" dirty="0" err="1" smtClean="0">
                <a:latin typeface="Baskerville Old Face" pitchFamily="18" charset="0"/>
              </a:rPr>
              <a:t>ministrare</a:t>
            </a:r>
            <a:r>
              <a:rPr lang="pt-PT" i="1" dirty="0" smtClean="0">
                <a:latin typeface="Baskerville Old Face" pitchFamily="18" charset="0"/>
              </a:rPr>
              <a:t> </a:t>
            </a:r>
            <a:r>
              <a:rPr lang="pt-PT" dirty="0" smtClean="0">
                <a:latin typeface="Baskerville Old Face" pitchFamily="18" charset="0"/>
              </a:rPr>
              <a:t>(</a:t>
            </a:r>
            <a:r>
              <a:rPr lang="pt-PT" sz="1800" dirty="0" smtClean="0">
                <a:latin typeface="Baskerville Old Face" pitchFamily="18" charset="0"/>
              </a:rPr>
              <a:t>trazer à mão, conduzir, servir e manejar </a:t>
            </a:r>
            <a:r>
              <a:rPr lang="pt-PT" sz="1800" b="1" u="sng" dirty="0" smtClean="0">
                <a:solidFill>
                  <a:srgbClr val="FF0000"/>
                </a:solidFill>
                <a:latin typeface="Baskerville Old Face" pitchFamily="18" charset="0"/>
              </a:rPr>
              <a:t>ou</a:t>
            </a:r>
            <a:r>
              <a:rPr lang="pt-PT" sz="1800" dirty="0" smtClean="0">
                <a:latin typeface="Baskerville Old Face" pitchFamily="18" charset="0"/>
              </a:rPr>
              <a:t> o agente, auxiliar, intermediário na realização de um serviço</a:t>
            </a:r>
            <a:r>
              <a:rPr lang="pt-PT" dirty="0" smtClean="0">
                <a:latin typeface="Baskerville Old Face" pitchFamily="18" charset="0"/>
              </a:rPr>
              <a:t>)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Diversos sentidos </a:t>
            </a:r>
          </a:p>
          <a:p>
            <a:pPr lvl="2" algn="just"/>
            <a:r>
              <a:rPr lang="pt-PT" dirty="0" err="1" smtClean="0">
                <a:latin typeface="Baskerville Old Face" pitchFamily="18" charset="0"/>
              </a:rPr>
              <a:t>Actividade</a:t>
            </a:r>
            <a:r>
              <a:rPr lang="pt-PT" dirty="0" smtClean="0">
                <a:latin typeface="Baskerville Old Face" pitchFamily="18" charset="0"/>
              </a:rPr>
              <a:t> que traça o rumo geral, define a visão e a missão, bem como os </a:t>
            </a:r>
            <a:r>
              <a:rPr lang="pt-PT" dirty="0" err="1" smtClean="0">
                <a:latin typeface="Baskerville Old Face" pitchFamily="18" charset="0"/>
              </a:rPr>
              <a:t>objectivos</a:t>
            </a:r>
            <a:r>
              <a:rPr lang="pt-PT" dirty="0" smtClean="0">
                <a:latin typeface="Baskerville Old Face" pitchFamily="18" charset="0"/>
              </a:rPr>
              <a:t> globais da organização, enquanto condição para a sua sobrevivência saudável no longo prazo.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Ciência da Administração</a:t>
            </a: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Analisada em dois sentidos</a:t>
            </a:r>
          </a:p>
          <a:p>
            <a:pPr lvl="4" algn="just"/>
            <a:r>
              <a:rPr lang="pt-PT" dirty="0" smtClean="0">
                <a:latin typeface="Baskerville Old Face" pitchFamily="18" charset="0"/>
              </a:rPr>
              <a:t>Lato</a:t>
            </a:r>
          </a:p>
          <a:p>
            <a:pPr lvl="4" algn="just"/>
            <a:r>
              <a:rPr lang="pt-PT" dirty="0" smtClean="0">
                <a:latin typeface="Baskerville Old Face" pitchFamily="18" charset="0"/>
              </a:rPr>
              <a:t>Restrito</a:t>
            </a:r>
            <a:endParaRPr lang="pt-PT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pt-P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Sentido lato</a:t>
            </a:r>
          </a:p>
          <a:p>
            <a:pPr lvl="2"/>
            <a:endParaRPr lang="pt-PT" dirty="0" smtClean="0">
              <a:latin typeface="Baskerville Old Face" pitchFamily="18" charset="0"/>
            </a:endParaRPr>
          </a:p>
          <a:p>
            <a:pPr lvl="2"/>
            <a:r>
              <a:rPr lang="pt-PT" dirty="0" smtClean="0">
                <a:latin typeface="Baskerville Old Face" pitchFamily="18" charset="0"/>
              </a:rPr>
              <a:t>O </a:t>
            </a:r>
            <a:r>
              <a:rPr lang="pt-PT" dirty="0" err="1" smtClean="0">
                <a:latin typeface="Baskerville Old Face" pitchFamily="18" charset="0"/>
              </a:rPr>
              <a:t>objecto</a:t>
            </a:r>
            <a:r>
              <a:rPr lang="pt-PT" dirty="0" smtClean="0">
                <a:latin typeface="Baskerville Old Face" pitchFamily="18" charset="0"/>
              </a:rPr>
              <a:t> do estudo é tanto a administração privada como a pública;</a:t>
            </a:r>
          </a:p>
          <a:p>
            <a:pPr lvl="2"/>
            <a:endParaRPr lang="pt-PT" dirty="0" smtClean="0">
              <a:latin typeface="Baskerville Old Face" pitchFamily="18" charset="0"/>
            </a:endParaRPr>
          </a:p>
          <a:p>
            <a:pPr lvl="2"/>
            <a:r>
              <a:rPr lang="pt-PT" dirty="0" smtClean="0">
                <a:latin typeface="Baskerville Old Face" pitchFamily="18" charset="0"/>
              </a:rPr>
              <a:t>Confunde-se com a teoria organizacional e com a ciência da gestão;</a:t>
            </a:r>
          </a:p>
          <a:p>
            <a:pPr lvl="2"/>
            <a:endParaRPr lang="pt-PT" dirty="0" smtClean="0">
              <a:latin typeface="Baskerville Old Face" pitchFamily="18" charset="0"/>
            </a:endParaRPr>
          </a:p>
          <a:p>
            <a:pPr lvl="2"/>
            <a:r>
              <a:rPr lang="pt-PT" dirty="0" smtClean="0">
                <a:latin typeface="Baskerville Old Face" pitchFamily="18" charset="0"/>
              </a:rPr>
              <a:t>Não coloca enfase na questão da </a:t>
            </a:r>
            <a:r>
              <a:rPr lang="pt-PT" dirty="0" err="1" smtClean="0">
                <a:latin typeface="Baskerville Old Face" pitchFamily="18" charset="0"/>
              </a:rPr>
              <a:t>instrumentalidade</a:t>
            </a:r>
            <a:r>
              <a:rPr lang="pt-PT" dirty="0" smtClean="0">
                <a:latin typeface="Baskerville Old Face" pitchFamily="18" charset="0"/>
              </a:rPr>
              <a:t> do poder político;</a:t>
            </a:r>
          </a:p>
          <a:p>
            <a:pPr lvl="2"/>
            <a:endParaRPr lang="pt-PT" dirty="0" smtClean="0">
              <a:latin typeface="Baskerville Old Face" pitchFamily="18" charset="0"/>
            </a:endParaRPr>
          </a:p>
          <a:p>
            <a:pPr lvl="2">
              <a:buNone/>
            </a:pPr>
            <a:r>
              <a:rPr lang="pt-PT" dirty="0" smtClean="0">
                <a:latin typeface="Baskerville Old Face" pitchFamily="18" charset="0"/>
              </a:rPr>
              <a:t>No nosso conceito, </a:t>
            </a:r>
            <a:r>
              <a:rPr lang="pt-PT" b="1" u="sng" dirty="0" smtClean="0">
                <a:latin typeface="Baskerville Old Face" pitchFamily="18" charset="0"/>
              </a:rPr>
              <a:t>administrar</a:t>
            </a:r>
            <a:r>
              <a:rPr lang="pt-PT" dirty="0" smtClean="0">
                <a:latin typeface="Baskerville Old Face" pitchFamily="18" charset="0"/>
              </a:rPr>
              <a:t> e </a:t>
            </a:r>
            <a:r>
              <a:rPr lang="pt-P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administração</a:t>
            </a: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pt-PT" dirty="0" smtClean="0">
                <a:latin typeface="Baskerville Old Face" pitchFamily="18" charset="0"/>
              </a:rPr>
              <a:t>são </a:t>
            </a:r>
            <a:r>
              <a:rPr lang="pt-PT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actividades</a:t>
            </a: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e processos desenvolvidos por organizações públicas de tipo não empresarial</a:t>
            </a:r>
            <a:r>
              <a:rPr lang="pt-PT" dirty="0" smtClean="0">
                <a:latin typeface="Baskerville Old Face" pitchFamily="18" charset="0"/>
              </a:rPr>
              <a:t>.	</a:t>
            </a:r>
            <a:endParaRPr lang="pt-PT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pt-P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Sentido restrito</a:t>
            </a:r>
          </a:p>
          <a:p>
            <a:endParaRPr lang="pt-PT" dirty="0" smtClean="0">
              <a:latin typeface="Baskerville Old Face" pitchFamily="18" charset="0"/>
            </a:endParaRPr>
          </a:p>
          <a:p>
            <a:pPr lvl="2" algn="just"/>
            <a:r>
              <a:rPr lang="pt-PT" dirty="0" err="1" smtClean="0">
                <a:latin typeface="Baskerville Old Face" pitchFamily="18" charset="0"/>
              </a:rPr>
              <a:t>Objecto</a:t>
            </a:r>
            <a:r>
              <a:rPr lang="pt-PT" dirty="0" smtClean="0">
                <a:latin typeface="Baskerville Old Face" pitchFamily="18" charset="0"/>
              </a:rPr>
              <a:t> do estudo da ciência da administração</a:t>
            </a:r>
          </a:p>
          <a:p>
            <a:pPr lvl="2" algn="just"/>
            <a:endParaRPr lang="pt-PT" dirty="0" smtClean="0">
              <a:latin typeface="Baskerville Old Face" pitchFamily="18" charset="0"/>
            </a:endParaRP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Estudo científico da administração pública, como entidade no seio da qual se desenvolvem </a:t>
            </a:r>
            <a:r>
              <a:rPr lang="pt-PT" dirty="0" err="1" smtClean="0">
                <a:latin typeface="Baskerville Old Face" pitchFamily="18" charset="0"/>
              </a:rPr>
              <a:t>actividades</a:t>
            </a:r>
            <a:r>
              <a:rPr lang="pt-PT" dirty="0" smtClean="0">
                <a:latin typeface="Baskerville Old Face" pitchFamily="18" charset="0"/>
              </a:rPr>
              <a:t> administrativas destinadas à satisfação de necessidades </a:t>
            </a:r>
            <a:r>
              <a:rPr lang="pt-PT" dirty="0" err="1" smtClean="0">
                <a:latin typeface="Baskerville Old Face" pitchFamily="18" charset="0"/>
              </a:rPr>
              <a:t>colectivas</a:t>
            </a:r>
            <a:r>
              <a:rPr lang="pt-PT" dirty="0" smtClean="0">
                <a:latin typeface="Baskerville Old Face" pitchFamily="18" charset="0"/>
              </a:rPr>
              <a:t>.</a:t>
            </a:r>
          </a:p>
          <a:p>
            <a:pPr lvl="2" algn="just"/>
            <a:endParaRPr lang="pt-PT" dirty="0" smtClean="0">
              <a:latin typeface="Baskerville Old Face" pitchFamily="18" charset="0"/>
            </a:endParaRPr>
          </a:p>
          <a:p>
            <a:pPr lvl="2" algn="just"/>
            <a:r>
              <a:rPr lang="pt-PT" dirty="0" smtClean="0">
                <a:latin typeface="Baskerville Old Face" pitchFamily="18" charset="0"/>
              </a:rPr>
              <a:t>Dependência instrumental do poder político</a:t>
            </a:r>
          </a:p>
          <a:p>
            <a:pPr lvl="2"/>
            <a:endParaRPr lang="pt-PT" dirty="0" smtClean="0">
              <a:latin typeface="Baskerville Old Face" pitchFamily="18" charset="0"/>
            </a:endParaRPr>
          </a:p>
          <a:p>
            <a:endParaRPr lang="pt-PT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pt-P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Administração Pública vs. Administração Privada</a:t>
            </a:r>
          </a:p>
          <a:p>
            <a:endParaRPr lang="pt-PT" dirty="0" smtClean="0">
              <a:latin typeface="Baskerville Old Face" pitchFamily="18" charset="0"/>
            </a:endParaRPr>
          </a:p>
          <a:p>
            <a:pPr lvl="5">
              <a:buNone/>
            </a:pPr>
            <a:r>
              <a:rPr lang="pt-PT" dirty="0" smtClean="0">
                <a:latin typeface="Baskerville Old Face" pitchFamily="18" charset="0"/>
              </a:rPr>
              <a:t>			A. Pública			A. Privada</a:t>
            </a:r>
          </a:p>
          <a:p>
            <a:endParaRPr lang="pt-PT" sz="1800" dirty="0" smtClean="0">
              <a:latin typeface="Baskerville Old Face" pitchFamily="18" charset="0"/>
            </a:endParaRPr>
          </a:p>
          <a:p>
            <a:r>
              <a:rPr lang="pt-PT" sz="1800" dirty="0" err="1" smtClean="0">
                <a:latin typeface="Baskerville Old Face" pitchFamily="18" charset="0"/>
              </a:rPr>
              <a:t>Objecto</a:t>
            </a:r>
            <a:r>
              <a:rPr lang="pt-PT" sz="1800" dirty="0" smtClean="0">
                <a:latin typeface="Baskerville Old Face" pitchFamily="18" charset="0"/>
              </a:rPr>
              <a:t>  </a:t>
            </a:r>
            <a:r>
              <a:rPr lang="pt-PT" dirty="0" smtClean="0">
                <a:latin typeface="Baskerville Old Face" pitchFamily="18" charset="0"/>
              </a:rPr>
              <a:t>      	 </a:t>
            </a:r>
            <a:r>
              <a:rPr lang="pt-PT" sz="1800" dirty="0" err="1" smtClean="0">
                <a:latin typeface="Baskerville Old Face" pitchFamily="18" charset="0"/>
              </a:rPr>
              <a:t>Nec</a:t>
            </a:r>
            <a:r>
              <a:rPr lang="pt-PT" sz="1800" dirty="0" smtClean="0">
                <a:latin typeface="Baskerville Old Face" pitchFamily="18" charset="0"/>
              </a:rPr>
              <a:t>. </a:t>
            </a:r>
            <a:r>
              <a:rPr lang="pt-PT" sz="1800" dirty="0" err="1" smtClean="0">
                <a:latin typeface="Baskerville Old Face" pitchFamily="18" charset="0"/>
              </a:rPr>
              <a:t>Colectivas</a:t>
            </a:r>
            <a:r>
              <a:rPr lang="pt-PT" sz="1800" dirty="0" smtClean="0">
                <a:latin typeface="Baskerville Old Face" pitchFamily="18" charset="0"/>
              </a:rPr>
              <a:t>			NEC. Privadas</a:t>
            </a:r>
          </a:p>
          <a:p>
            <a:endParaRPr lang="pt-PT" sz="1800" dirty="0" smtClean="0">
              <a:latin typeface="Baskerville Old Face" pitchFamily="18" charset="0"/>
            </a:endParaRPr>
          </a:p>
          <a:p>
            <a:endParaRPr lang="pt-PT" sz="1800" dirty="0" smtClean="0">
              <a:latin typeface="Baskerville Old Face" pitchFamily="18" charset="0"/>
            </a:endParaRPr>
          </a:p>
          <a:p>
            <a:r>
              <a:rPr lang="pt-PT" sz="1800" dirty="0" smtClean="0">
                <a:latin typeface="Baskerville Old Face" pitchFamily="18" charset="0"/>
              </a:rPr>
              <a:t>Fim		Interesse Público			Interesse Privado</a:t>
            </a:r>
          </a:p>
          <a:p>
            <a:endParaRPr lang="pt-PT" sz="1800" dirty="0" smtClean="0">
              <a:latin typeface="Baskerville Old Face" pitchFamily="18" charset="0"/>
            </a:endParaRPr>
          </a:p>
          <a:p>
            <a:endParaRPr lang="pt-PT" sz="1800" dirty="0" smtClean="0">
              <a:latin typeface="Baskerville Old Face" pitchFamily="18" charset="0"/>
            </a:endParaRPr>
          </a:p>
          <a:p>
            <a:r>
              <a:rPr lang="pt-PT" sz="1800" dirty="0" smtClean="0">
                <a:latin typeface="Baskerville Old Face" pitchFamily="18" charset="0"/>
              </a:rPr>
              <a:t>Meios	               </a:t>
            </a:r>
          </a:p>
          <a:p>
            <a:pPr>
              <a:buNone/>
            </a:pPr>
            <a:r>
              <a:rPr lang="pt-PT" sz="1800" dirty="0" smtClean="0">
                <a:latin typeface="Baskerville Old Face" pitchFamily="18" charset="0"/>
              </a:rPr>
              <a:t>                                        Comando unilateral 		Contrato Civil</a:t>
            </a:r>
          </a:p>
          <a:p>
            <a:pPr lvl="4">
              <a:buNone/>
            </a:pPr>
            <a:r>
              <a:rPr lang="pt-PT" sz="1400" dirty="0" smtClean="0">
                <a:latin typeface="Baskerville Old Face" pitchFamily="18" charset="0"/>
              </a:rPr>
              <a:t>	                    (</a:t>
            </a:r>
            <a:r>
              <a:rPr lang="pt-PT" sz="1400" dirty="0" err="1" smtClean="0">
                <a:latin typeface="Baskerville Old Face" pitchFamily="18" charset="0"/>
              </a:rPr>
              <a:t>acto</a:t>
            </a:r>
            <a:r>
              <a:rPr lang="pt-PT" sz="1400" dirty="0" smtClean="0">
                <a:latin typeface="Baskerville Old Face" pitchFamily="18" charset="0"/>
              </a:rPr>
              <a:t> normativo- Regulamento)</a:t>
            </a:r>
          </a:p>
          <a:p>
            <a:pPr lvl="3">
              <a:buNone/>
            </a:pPr>
            <a:r>
              <a:rPr lang="pt-PT" sz="1400" dirty="0" smtClean="0">
                <a:latin typeface="Baskerville Old Face" pitchFamily="18" charset="0"/>
              </a:rPr>
              <a:t>		</a:t>
            </a:r>
            <a:r>
              <a:rPr lang="pt-PT" sz="1800" dirty="0" smtClean="0">
                <a:latin typeface="Baskerville Old Face" pitchFamily="18" charset="0"/>
              </a:rPr>
              <a:t>Decisão Concreta</a:t>
            </a:r>
          </a:p>
          <a:p>
            <a:pPr lvl="3">
              <a:buNone/>
            </a:pPr>
            <a:r>
              <a:rPr lang="pt-PT" sz="1400" dirty="0" smtClean="0">
                <a:latin typeface="Baskerville Old Face" pitchFamily="18" charset="0"/>
              </a:rPr>
              <a:t>		    (</a:t>
            </a:r>
            <a:r>
              <a:rPr lang="pt-PT" sz="1400" dirty="0" err="1" smtClean="0">
                <a:latin typeface="Baskerville Old Face" pitchFamily="18" charset="0"/>
              </a:rPr>
              <a:t>acto</a:t>
            </a:r>
            <a:r>
              <a:rPr lang="pt-PT" sz="1400" dirty="0" smtClean="0">
                <a:latin typeface="Baskerville Old Face" pitchFamily="18" charset="0"/>
              </a:rPr>
              <a:t> Administrativo)</a:t>
            </a:r>
          </a:p>
          <a:p>
            <a:endParaRPr lang="pt-PT" dirty="0">
              <a:latin typeface="Baskerville Old Face" pitchFamily="18" charset="0"/>
            </a:endParaRPr>
          </a:p>
        </p:txBody>
      </p:sp>
      <p:cxnSp>
        <p:nvCxnSpPr>
          <p:cNvPr id="8" name="Conexão recta 7"/>
          <p:cNvCxnSpPr/>
          <p:nvPr/>
        </p:nvCxnSpPr>
        <p:spPr>
          <a:xfrm>
            <a:off x="5364088" y="1844824"/>
            <a:ext cx="0" cy="3888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>
            <a:off x="827584" y="2132856"/>
            <a:ext cx="71287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exão recta 10"/>
          <p:cNvCxnSpPr/>
          <p:nvPr/>
        </p:nvCxnSpPr>
        <p:spPr>
          <a:xfrm>
            <a:off x="755576" y="2924944"/>
            <a:ext cx="71287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exão recta 11"/>
          <p:cNvCxnSpPr/>
          <p:nvPr/>
        </p:nvCxnSpPr>
        <p:spPr>
          <a:xfrm>
            <a:off x="827584" y="3861048"/>
            <a:ext cx="71287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>
            <a:off x="899592" y="5589240"/>
            <a:ext cx="71287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>
            <a:off x="2051720" y="1916832"/>
            <a:ext cx="0" cy="38884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539552" y="548680"/>
          <a:ext cx="8229600" cy="5611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524456"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</a:rPr>
                        <a:t>Serviços</a:t>
                      </a:r>
                      <a:r>
                        <a:rPr lang="pt-PT" sz="16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</a:rPr>
                        <a:t> Públicos</a:t>
                      </a:r>
                      <a:endParaRPr lang="pt-PT" sz="16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skerville Old Face" pitchFamily="18" charset="0"/>
                        </a:rPr>
                        <a:t>Serviços Privados</a:t>
                      </a:r>
                      <a:endParaRPr lang="pt-PT" sz="16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skerville Old Face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32124"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Regulamentação;</a:t>
                      </a:r>
                      <a:r>
                        <a:rPr lang="pt-PT" sz="1600" baseline="0" dirty="0" smtClean="0">
                          <a:latin typeface="Baskerville Old Face" pitchFamily="18" charset="0"/>
                        </a:rPr>
                        <a:t> códigos de conduta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Conselho </a:t>
                      </a:r>
                      <a:r>
                        <a:rPr lang="pt-PT" sz="1600" dirty="0" smtClean="0">
                          <a:latin typeface="Baskerville Old Face" pitchFamily="18" charset="0"/>
                        </a:rPr>
                        <a:t>Administração; </a:t>
                      </a:r>
                      <a:r>
                        <a:rPr lang="pt-PT" sz="1600" dirty="0" smtClean="0">
                          <a:latin typeface="Baskerville Old Face" pitchFamily="18" charset="0"/>
                        </a:rPr>
                        <a:t>Enquadramento depende</a:t>
                      </a:r>
                      <a:r>
                        <a:rPr lang="pt-PT" sz="1600" baseline="0" dirty="0" smtClean="0">
                          <a:latin typeface="Baskerville Old Face" pitchFamily="18" charset="0"/>
                        </a:rPr>
                        <a:t> planeamento da empresa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  <a:tr h="632124"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Necessidades decorrentes da gestão economia nacional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Indicadores mercado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  <a:tr h="632124"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Relativa transparência da administração e da tomada de decisão – representantes -.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Relativo</a:t>
                      </a:r>
                      <a:r>
                        <a:rPr lang="pt-PT" sz="1600" baseline="0" dirty="0" smtClean="0">
                          <a:latin typeface="Baskerville Old Face" pitchFamily="18" charset="0"/>
                        </a:rPr>
                        <a:t> secretismo – enfâse sobre a confidencialidade do negócio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  <a:tr h="632124"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Público atento, </a:t>
                      </a:r>
                      <a:r>
                        <a:rPr lang="pt-PT" sz="1600" dirty="0" err="1" smtClean="0">
                          <a:latin typeface="Baskerville Old Face" pitchFamily="18" charset="0"/>
                        </a:rPr>
                        <a:t>stakeholders</a:t>
                      </a:r>
                      <a:r>
                        <a:rPr lang="pt-PT" sz="1600" dirty="0" smtClean="0">
                          <a:latin typeface="Baskerville Old Face" pitchFamily="18" charset="0"/>
                        </a:rPr>
                        <a:t>, impacto de corpos reguladores subsidiários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Foco primordial nos </a:t>
                      </a:r>
                      <a:r>
                        <a:rPr lang="pt-PT" sz="1600" dirty="0" err="1" smtClean="0">
                          <a:latin typeface="Baskerville Old Face" pitchFamily="18" charset="0"/>
                        </a:rPr>
                        <a:t>accionistas</a:t>
                      </a:r>
                      <a:r>
                        <a:rPr lang="pt-PT" sz="1600" dirty="0" smtClean="0">
                          <a:latin typeface="Baskerville Old Face" pitchFamily="18" charset="0"/>
                        </a:rPr>
                        <a:t> e na gestão, </a:t>
                      </a:r>
                      <a:r>
                        <a:rPr lang="pt-PT" sz="1600" dirty="0" err="1" smtClean="0">
                          <a:latin typeface="Baskerville Old Face" pitchFamily="18" charset="0"/>
                        </a:rPr>
                        <a:t>stackholders</a:t>
                      </a:r>
                      <a:r>
                        <a:rPr lang="pt-PT" sz="1600" dirty="0" smtClean="0">
                          <a:latin typeface="Baskerville Old Face" pitchFamily="18" charset="0"/>
                        </a:rPr>
                        <a:t>, impacto de corpos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  <a:tr h="731648"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Múltiplos valores e </a:t>
                      </a:r>
                      <a:r>
                        <a:rPr lang="pt-PT" sz="1600" dirty="0" err="1" smtClean="0">
                          <a:latin typeface="Baskerville Old Face" pitchFamily="18" charset="0"/>
                        </a:rPr>
                        <a:t>objectivos</a:t>
                      </a:r>
                      <a:r>
                        <a:rPr lang="pt-PT" sz="1600" dirty="0" smtClean="0">
                          <a:latin typeface="Baskerville Old Face" pitchFamily="18" charset="0"/>
                        </a:rPr>
                        <a:t>; interesse público; equidade, profissionalismo, participação do utente.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Relativamente restritos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  <a:tr h="632124"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Fonte principal de recursos:</a:t>
                      </a:r>
                      <a:r>
                        <a:rPr lang="pt-PT" sz="1600" baseline="0" dirty="0" smtClean="0">
                          <a:latin typeface="Baskerville Old Face" pitchFamily="18" charset="0"/>
                        </a:rPr>
                        <a:t> impostos.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Fonte principal de recursos: receitas operacionais e empréstimos.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</a:tr>
              <a:tr h="524456"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Ampla responsabilidade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 smtClean="0">
                          <a:latin typeface="Baskerville Old Face" pitchFamily="18" charset="0"/>
                        </a:rPr>
                        <a:t>Responsabilidade</a:t>
                      </a:r>
                      <a:r>
                        <a:rPr lang="pt-PT" sz="1600" baseline="0" dirty="0" smtClean="0">
                          <a:latin typeface="Baskerville Old Face" pitchFamily="18" charset="0"/>
                        </a:rPr>
                        <a:t> restrita</a:t>
                      </a:r>
                    </a:p>
                  </a:txBody>
                  <a:tcPr/>
                </a:tc>
              </a:tr>
              <a:tr h="524456">
                <a:tc>
                  <a:txBody>
                    <a:bodyPr/>
                    <a:lstStyle/>
                    <a:p>
                      <a:r>
                        <a:rPr lang="pt-PT" sz="1600" dirty="0" err="1" smtClean="0">
                          <a:latin typeface="Baskerville Old Face" pitchFamily="18" charset="0"/>
                        </a:rPr>
                        <a:t>Objectivos</a:t>
                      </a:r>
                      <a:r>
                        <a:rPr lang="pt-PT" sz="1600" dirty="0" smtClean="0">
                          <a:latin typeface="Baskerville Old Face" pitchFamily="18" charset="0"/>
                        </a:rPr>
                        <a:t> sociais primordiais (saúde, segurança, educação)</a:t>
                      </a:r>
                      <a:endParaRPr lang="pt-PT" sz="1600" dirty="0">
                        <a:latin typeface="Baskerville Old Fac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baseline="0" dirty="0" err="1" smtClean="0">
                          <a:latin typeface="Baskerville Old Face" pitchFamily="18" charset="0"/>
                        </a:rPr>
                        <a:t>Objectivo</a:t>
                      </a:r>
                      <a:r>
                        <a:rPr lang="pt-PT" sz="1600" baseline="0" dirty="0" smtClean="0">
                          <a:latin typeface="Baskerville Old Face" pitchFamily="18" charset="0"/>
                        </a:rPr>
                        <a:t> primordial: LUCRO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1ª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334</TotalTime>
  <Words>639</Words>
  <Application>Microsoft Office PowerPoint</Application>
  <PresentationFormat>Apresentação no Ecrã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Fundição</vt:lpstr>
      <vt:lpstr>CIÊNCIA DA ADMINISTRAÇÃO I</vt:lpstr>
      <vt:lpstr>A GESTÃO</vt:lpstr>
      <vt:lpstr>Diapositivo 3</vt:lpstr>
      <vt:lpstr>Diapositivo 4</vt:lpstr>
      <vt:lpstr>A Administração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CIÊNCIA DA ADMINISTRAÇÃO I</dc:title>
  <dc:creator>Joaquim.Caeiro</dc:creator>
  <cp:lastModifiedBy>Joaquim.Caeiro</cp:lastModifiedBy>
  <cp:revision>30</cp:revision>
  <dcterms:created xsi:type="dcterms:W3CDTF">2012-09-25T11:34:31Z</dcterms:created>
  <dcterms:modified xsi:type="dcterms:W3CDTF">2013-09-19T11:43:08Z</dcterms:modified>
</cp:coreProperties>
</file>